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28"/>
  </p:notesMasterIdLst>
  <p:sldIdLst>
    <p:sldId id="257" r:id="rId2"/>
    <p:sldId id="276" r:id="rId3"/>
    <p:sldId id="277" r:id="rId4"/>
    <p:sldId id="278" r:id="rId5"/>
    <p:sldId id="294" r:id="rId6"/>
    <p:sldId id="304" r:id="rId7"/>
    <p:sldId id="305" r:id="rId8"/>
    <p:sldId id="306" r:id="rId9"/>
    <p:sldId id="288" r:id="rId10"/>
    <p:sldId id="307" r:id="rId11"/>
    <p:sldId id="308" r:id="rId12"/>
    <p:sldId id="309" r:id="rId13"/>
    <p:sldId id="310" r:id="rId14"/>
    <p:sldId id="268" r:id="rId15"/>
    <p:sldId id="295" r:id="rId16"/>
    <p:sldId id="296" r:id="rId17"/>
    <p:sldId id="297" r:id="rId18"/>
    <p:sldId id="271" r:id="rId19"/>
    <p:sldId id="272" r:id="rId20"/>
    <p:sldId id="273" r:id="rId21"/>
    <p:sldId id="298" r:id="rId22"/>
    <p:sldId id="299" r:id="rId23"/>
    <p:sldId id="300" r:id="rId24"/>
    <p:sldId id="301" r:id="rId25"/>
    <p:sldId id="302" r:id="rId26"/>
    <p:sldId id="3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BFD"/>
    <a:srgbClr val="BCD6ED"/>
    <a:srgbClr val="093BC4"/>
    <a:srgbClr val="49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2"/>
    <p:restoredTop sz="86385"/>
  </p:normalViewPr>
  <p:slideViewPr>
    <p:cSldViewPr snapToGrid="0" snapToObjects="1">
      <p:cViewPr>
        <p:scale>
          <a:sx n="131" d="100"/>
          <a:sy n="131" d="100"/>
        </p:scale>
        <p:origin x="168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CF7E2-01CF-7440-AFB9-38B55232C02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2793-0D91-C74B-BB6B-5CC797321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8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12793-0D91-C74B-BB6B-5CC7973215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2241B-4AFD-5D46-B294-2FEAAEF9F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351296" y="905697"/>
            <a:ext cx="2274503" cy="172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7D850E-D1E1-4642-94A4-B7D97E8B2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1548" y="1621254"/>
            <a:ext cx="6828903" cy="49326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8D55-3CD6-8E4A-B8A0-3F4E931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02B-08F5-9A4C-9063-9BBD3C908424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0A1-6D2D-6741-91CE-FCCBB02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6C11-7C27-8944-A1C8-918BF6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4AE17-2BA1-6442-94E5-7C6AAE3F1951}"/>
              </a:ext>
            </a:extLst>
          </p:cNvPr>
          <p:cNvSpPr txBox="1"/>
          <p:nvPr/>
        </p:nvSpPr>
        <p:spPr>
          <a:xfrm>
            <a:off x="240809" y="2901967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14855-515F-EC4F-9621-A6815A5512F8}"/>
              </a:ext>
            </a:extLst>
          </p:cNvPr>
          <p:cNvCxnSpPr/>
          <p:nvPr/>
        </p:nvCxnSpPr>
        <p:spPr>
          <a:xfrm>
            <a:off x="1639388" y="2849212"/>
            <a:ext cx="0" cy="349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CCA89-B3B4-5945-9A93-7529B4B15A3E}"/>
              </a:ext>
            </a:extLst>
          </p:cNvPr>
          <p:cNvSpPr txBox="1"/>
          <p:nvPr/>
        </p:nvSpPr>
        <p:spPr>
          <a:xfrm>
            <a:off x="231906" y="4019313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D9E5C-A2E1-C94D-9B91-700B0B13C846}"/>
              </a:ext>
            </a:extLst>
          </p:cNvPr>
          <p:cNvSpPr txBox="1"/>
          <p:nvPr/>
        </p:nvSpPr>
        <p:spPr>
          <a:xfrm>
            <a:off x="240809" y="4834924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1709B-D729-6B4F-9E2E-30499A42C2F1}"/>
              </a:ext>
            </a:extLst>
          </p:cNvPr>
          <p:cNvSpPr txBox="1"/>
          <p:nvPr/>
        </p:nvSpPr>
        <p:spPr>
          <a:xfrm>
            <a:off x="231906" y="5743792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25" name="Text Placeholder 24" descr="Summary of current conditions.">
            <a:extLst>
              <a:ext uri="{FF2B5EF4-FFF2-40B4-BE49-F238E27FC236}">
                <a16:creationId xmlns:a16="http://schemas.microsoft.com/office/drawing/2014/main" id="{815235C3-4C49-E94B-9777-33EB8FB5A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2844430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29" name="Text Placeholder 24" descr="Summary of day 1 forecast.">
            <a:extLst>
              <a:ext uri="{FF2B5EF4-FFF2-40B4-BE49-F238E27FC236}">
                <a16:creationId xmlns:a16="http://schemas.microsoft.com/office/drawing/2014/main" id="{CFF0EB16-714C-E142-8E90-B12E59767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3779838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30" name="Text Placeholder 24" descr="Summary of day 2 forecast.">
            <a:extLst>
              <a:ext uri="{FF2B5EF4-FFF2-40B4-BE49-F238E27FC236}">
                <a16:creationId xmlns:a16="http://schemas.microsoft.com/office/drawing/2014/main" id="{8F70216D-E1DE-1A4B-8FE0-3F2365D102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4095" y="4684793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47B9959-3F9C-7A40-908C-1A5720D3C4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594099"/>
            <a:ext cx="10222992" cy="822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E91C3-EFB5-F142-9700-A54B49ECA481}"/>
              </a:ext>
            </a:extLst>
          </p:cNvPr>
          <p:cNvSpPr txBox="1"/>
          <p:nvPr/>
        </p:nvSpPr>
        <p:spPr>
          <a:xfrm>
            <a:off x="3078477" y="705921"/>
            <a:ext cx="603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dirty="0">
                <a:solidFill>
                  <a:srgbClr val="002060"/>
                </a:solidFill>
              </a:rPr>
              <a:t>CPEX-AW</a:t>
            </a:r>
            <a:r>
              <a:rPr lang="en-US" sz="2000" b="0" dirty="0">
                <a:solidFill>
                  <a:srgbClr val="002060"/>
                </a:solidFill>
              </a:rPr>
              <a:t> </a:t>
            </a:r>
            <a:r>
              <a:rPr lang="en-US" sz="6000" b="0" dirty="0">
                <a:solidFill>
                  <a:srgbClr val="002060"/>
                </a:solidFill>
              </a:rPr>
              <a:t>Forecast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39" name="Content Placeholder 38" descr="Forecasters">
            <a:extLst>
              <a:ext uri="{FF2B5EF4-FFF2-40B4-BE49-F238E27FC236}">
                <a16:creationId xmlns:a16="http://schemas.microsoft.com/office/drawing/2014/main" id="{591F0EFA-79E8-7C45-AC1C-5B6C4797F8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677461" y="2168917"/>
            <a:ext cx="6828903" cy="589167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Forecasters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EF51E2-05CC-7A45-9135-5E945D7CD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47B3FD-4765-9C42-9801-7607BBDD0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8" t="1595" r="1044" b="1601"/>
          <a:stretch/>
        </p:blipFill>
        <p:spPr>
          <a:xfrm>
            <a:off x="9673681" y="905697"/>
            <a:ext cx="2274503" cy="1723114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CFBCFA-6DC2-2F42-B1E5-5A8AADA7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240"/>
            <a:ext cx="4041648" cy="365125"/>
          </a:xfrm>
        </p:spPr>
        <p:txBody>
          <a:bodyPr/>
          <a:lstStyle/>
          <a:p>
            <a:fld id="{C1ED8542-EBFF-014B-8304-E1718873FF61}" type="datetime1">
              <a:rPr lang="en-US" smtClean="0"/>
              <a:t>7/13/22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F78178-A254-6641-BF61-E9C5F290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128" y="6500006"/>
            <a:ext cx="4041648" cy="365125"/>
          </a:xfrm>
        </p:spPr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41B29-7945-4A4F-9AB8-D0646C92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4924" y="6497441"/>
            <a:ext cx="4041648" cy="365760"/>
          </a:xfrm>
        </p:spPr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D43A-CBCB-BC45-8312-B7975C38C8DD}"/>
              </a:ext>
            </a:extLst>
          </p:cNvPr>
          <p:cNvSpPr txBox="1"/>
          <p:nvPr/>
        </p:nvSpPr>
        <p:spPr>
          <a:xfrm>
            <a:off x="240809" y="814611"/>
            <a:ext cx="149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Current Conditions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49200-B454-F748-AA3D-F718EF8DFDFC}"/>
              </a:ext>
            </a:extLst>
          </p:cNvPr>
          <p:cNvCxnSpPr>
            <a:cxnSpLocks/>
          </p:cNvCxnSpPr>
          <p:nvPr/>
        </p:nvCxnSpPr>
        <p:spPr>
          <a:xfrm>
            <a:off x="1639388" y="836908"/>
            <a:ext cx="0" cy="550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A9AC0B-FA33-6A4B-AF5D-CB1EB18FD855}"/>
              </a:ext>
            </a:extLst>
          </p:cNvPr>
          <p:cNvSpPr txBox="1"/>
          <p:nvPr/>
        </p:nvSpPr>
        <p:spPr>
          <a:xfrm>
            <a:off x="240809" y="2563705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91B5-8AD1-6345-B1D6-C4ED252A84C7}"/>
              </a:ext>
            </a:extLst>
          </p:cNvPr>
          <p:cNvSpPr txBox="1"/>
          <p:nvPr/>
        </p:nvSpPr>
        <p:spPr>
          <a:xfrm>
            <a:off x="240809" y="3851296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B6EF0-0DAB-A945-A339-6BE09EC0783E}"/>
              </a:ext>
            </a:extLst>
          </p:cNvPr>
          <p:cNvSpPr txBox="1"/>
          <p:nvPr/>
        </p:nvSpPr>
        <p:spPr>
          <a:xfrm>
            <a:off x="231906" y="5125221"/>
            <a:ext cx="149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Days 3-5</a:t>
            </a:r>
          </a:p>
        </p:txBody>
      </p:sp>
      <p:sp>
        <p:nvSpPr>
          <p:cNvPr id="17" name="Text Placeholder 24" descr="Summary of current conditions.">
            <a:extLst>
              <a:ext uri="{FF2B5EF4-FFF2-40B4-BE49-F238E27FC236}">
                <a16:creationId xmlns:a16="http://schemas.microsoft.com/office/drawing/2014/main" id="{65FA07D3-DE6B-8542-90EA-3C3845F24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4095" y="866929"/>
            <a:ext cx="7681651" cy="154490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current conditions.</a:t>
            </a:r>
          </a:p>
          <a:p>
            <a:pPr lvl="0"/>
            <a:endParaRPr lang="en-US" dirty="0"/>
          </a:p>
        </p:txBody>
      </p:sp>
      <p:sp>
        <p:nvSpPr>
          <p:cNvPr id="18" name="Text Placeholder 24" descr="Summary of day 1 forecast.">
            <a:extLst>
              <a:ext uri="{FF2B5EF4-FFF2-40B4-BE49-F238E27FC236}">
                <a16:creationId xmlns:a16="http://schemas.microsoft.com/office/drawing/2014/main" id="{9191378B-496B-E346-8325-CA085D3A0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192" y="2570675"/>
            <a:ext cx="10222992" cy="11875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1 forecast.</a:t>
            </a:r>
          </a:p>
          <a:p>
            <a:pPr lvl="0"/>
            <a:endParaRPr lang="en-US" dirty="0"/>
          </a:p>
        </p:txBody>
      </p:sp>
      <p:sp>
        <p:nvSpPr>
          <p:cNvPr id="19" name="Text Placeholder 24" descr="Summary of day 2 forecast.">
            <a:extLst>
              <a:ext uri="{FF2B5EF4-FFF2-40B4-BE49-F238E27FC236}">
                <a16:creationId xmlns:a16="http://schemas.microsoft.com/office/drawing/2014/main" id="{2C642DA1-DC30-FE49-A1B8-95E2F83F22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192" y="3866721"/>
            <a:ext cx="10222992" cy="11854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day 2 forecast.</a:t>
            </a:r>
          </a:p>
          <a:p>
            <a:pPr lvl="0"/>
            <a:endParaRPr lang="en-US" dirty="0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6594E7CD-5443-BC4D-90C2-A8FCF29D20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5192" y="5159858"/>
            <a:ext cx="10222992" cy="11820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Summary of 3-5 day outlook.</a:t>
            </a:r>
          </a:p>
          <a:p>
            <a:pPr lvl="0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DF6FFE3-F2EA-2A4E-B816-8FADC7F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1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3DF9-633D-6F40-B8DB-DBC775D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FC3F54-3527-AB4A-96E5-BA04DF0F8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952" y="15688"/>
            <a:ext cx="6096000" cy="640080"/>
          </a:xfrm>
        </p:spPr>
        <p:txBody>
          <a:bodyPr lIns="0" rIns="274320"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(Date)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A73F8-F9A1-6240-8B53-DCE8FD85D2E4}"/>
              </a:ext>
            </a:extLst>
          </p:cNvPr>
          <p:cNvSpPr txBox="1"/>
          <p:nvPr/>
        </p:nvSpPr>
        <p:spPr>
          <a:xfrm>
            <a:off x="6787299" y="137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C944B8-CA37-6B46-85B2-BE3EF338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F70381-6B78-A847-A1C2-16FF92B1E8C4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87F494-E8FA-A54D-95E4-2D0EADD447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0470C5-6D91-BD4E-9742-A32E5ACC4A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A46F-12C5-4E4B-9101-2CB1D116F7B4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0E0E6-692E-7B4F-A451-869451F41087}"/>
              </a:ext>
            </a:extLst>
          </p:cNvPr>
          <p:cNvGrpSpPr/>
          <p:nvPr/>
        </p:nvGrpSpPr>
        <p:grpSpPr>
          <a:xfrm>
            <a:off x="-3048" y="-1"/>
            <a:ext cx="12213336" cy="6858635"/>
            <a:chOff x="-3048" y="-1"/>
            <a:chExt cx="12213336" cy="68586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E47B-3A5D-8245-B946-00ADAD540885}"/>
                </a:ext>
              </a:extLst>
            </p:cNvPr>
            <p:cNvSpPr/>
            <p:nvPr userDrawn="1"/>
          </p:nvSpPr>
          <p:spPr>
            <a:xfrm>
              <a:off x="0" y="0"/>
              <a:ext cx="12192000" cy="64008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52204-10EE-AB4E-B695-8543D5A11DDC}"/>
                </a:ext>
              </a:extLst>
            </p:cNvPr>
            <p:cNvSpPr/>
            <p:nvPr userDrawn="1"/>
          </p:nvSpPr>
          <p:spPr>
            <a:xfrm>
              <a:off x="6092952" y="-1"/>
              <a:ext cx="6099048" cy="640080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6FF39B-D8F2-ED4A-98FB-2BBEC24AEBF1}"/>
                </a:ext>
              </a:extLst>
            </p:cNvPr>
            <p:cNvSpPr/>
            <p:nvPr userDrawn="1"/>
          </p:nvSpPr>
          <p:spPr>
            <a:xfrm>
              <a:off x="-3048" y="6492874"/>
              <a:ext cx="4070604" cy="365760"/>
            </a:xfrm>
            <a:prstGeom prst="rect">
              <a:avLst/>
            </a:prstGeom>
            <a:solidFill>
              <a:srgbClr val="093ABF"/>
            </a:solidFill>
            <a:ln>
              <a:solidFill>
                <a:srgbClr val="093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367F1-6EDF-1846-A9DD-4BD10ECF8BAE}"/>
                </a:ext>
              </a:extLst>
            </p:cNvPr>
            <p:cNvSpPr/>
            <p:nvPr userDrawn="1"/>
          </p:nvSpPr>
          <p:spPr>
            <a:xfrm>
              <a:off x="4067556" y="6490310"/>
              <a:ext cx="4069080" cy="365125"/>
            </a:xfrm>
            <a:prstGeom prst="rect">
              <a:avLst/>
            </a:prstGeom>
            <a:solidFill>
              <a:srgbClr val="49A8E7"/>
            </a:solidFill>
            <a:ln>
              <a:solidFill>
                <a:srgbClr val="49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DA4FB-294D-C84F-AAB2-DF2C26E1D0C5}"/>
                </a:ext>
              </a:extLst>
            </p:cNvPr>
            <p:cNvSpPr/>
            <p:nvPr userDrawn="1"/>
          </p:nvSpPr>
          <p:spPr>
            <a:xfrm>
              <a:off x="8141208" y="6490309"/>
              <a:ext cx="4069080" cy="365125"/>
            </a:xfrm>
            <a:prstGeom prst="rect">
              <a:avLst/>
            </a:prstGeom>
            <a:solidFill>
              <a:srgbClr val="BCD6ED"/>
            </a:solidFill>
            <a:ln>
              <a:solidFill>
                <a:srgbClr val="BCD6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15DF4-1D47-AE49-ABB0-713205ED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15688"/>
            <a:ext cx="6096000" cy="640080"/>
          </a:xfrm>
          <a:prstGeom prst="rect">
            <a:avLst/>
          </a:prstGeom>
        </p:spPr>
        <p:txBody>
          <a:bodyPr vert="horz" lIns="27432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00FB-1BE7-7246-AFA3-9652A4F50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83F5-A168-3740-AA89-BCB70393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240"/>
            <a:ext cx="4041648" cy="365125"/>
          </a:xfrm>
          <a:prstGeom prst="rect">
            <a:avLst/>
          </a:prstGeom>
        </p:spPr>
        <p:txBody>
          <a:bodyPr vert="horz" lIns="274320" tIns="45720" rIns="91440" bIns="45720" rtlCol="0" anchor="ctr"/>
          <a:lstStyle>
            <a:lvl1pPr algn="l"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70F11323-9957-EA4A-8F73-073BA95123BB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767D-22DF-8242-9D37-CA3E9029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2128" y="6500006"/>
            <a:ext cx="4041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CPEX-AW Forecast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7D0E-0E12-B846-9EF9-92195484D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4924" y="6497441"/>
            <a:ext cx="4041648" cy="365760"/>
          </a:xfrm>
          <a:prstGeom prst="rect">
            <a:avLst/>
          </a:prstGeom>
        </p:spPr>
        <p:txBody>
          <a:bodyPr vert="horz" lIns="91440" tIns="45720" rIns="27432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AA684000-3659-2040-8266-669F0C666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ECMWF_mslp_wind_day2.gif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ECMWF_midRH_day2.gif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ECMWF_mslp_pwat_day2.gif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ECMWF_mslp_pcpn_day2.gif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forecasting/cpex-aw_forecasting/figs_final/ICON_mslp_pcpn_day2.gif" TargetMode="Externa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forecasting/cpex-aw_forecasting/figs_final/GEOS_dust_aot_vert_20W.png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forecasting/cpex-aw_forecasting/figs_final/GEOS_dust_aot_vert_15N.png" TargetMode="External"/><Relationship Id="rId5" Type="http://schemas.openxmlformats.org/officeDocument/2006/relationships/image" Target="../media/image22.png"/><Relationship Id="rId10" Type="http://schemas.openxmlformats.org/officeDocument/2006/relationships/image" Target="file:////Users/shunnan/Desktop/cpex_forecasting/cpex-aw_forecasting/figs_final/GEOS_dust_aot.png" TargetMode="External"/><Relationship Id="rId4" Type="http://schemas.openxmlformats.org/officeDocument/2006/relationships/image" Target="file:////Users/shunnan/Desktop/cpex_forecasting/cpex-aw_forecasting/figs_final/GEOS_total_aot.png" TargetMode="Externa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forecasting/cpex-aw_forecasting/figs_final/GEOS_dust_aot_day1_vert_20W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forecasting/cpex-aw_forecasting/figs_final/GEOS_dust_aot_day1_vert_15N.png" TargetMode="External"/><Relationship Id="rId5" Type="http://schemas.openxmlformats.org/officeDocument/2006/relationships/image" Target="../media/image25.png"/><Relationship Id="rId10" Type="http://schemas.openxmlformats.org/officeDocument/2006/relationships/image" Target="file:////Users/shunnan/Desktop/cpex_forecasting/cpex-aw_forecasting/figs_final/GEOS_dust_aot_day1.png" TargetMode="External"/><Relationship Id="rId4" Type="http://schemas.openxmlformats.org/officeDocument/2006/relationships/image" Target="file:////Users/shunnan/Desktop/cpex_forecasting/cpex-aw_forecasting/figs_final/GEOS_total_aot_day1.png" TargetMode="Externa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forecasting/cpex-aw_forecasting/figs_final/GEOS_dust_aot_day2_vert_20W.png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forecasting/cpex-aw_forecasting/figs_final/GEOS_dust_aot_day2_vert_15N.png" TargetMode="External"/><Relationship Id="rId5" Type="http://schemas.openxmlformats.org/officeDocument/2006/relationships/image" Target="../media/image29.png"/><Relationship Id="rId10" Type="http://schemas.openxmlformats.org/officeDocument/2006/relationships/image" Target="file:////Users/shunnan/Desktop/cpex_forecasting/cpex-aw_forecasting/figs_final/GEOS_dust_aot_day2.png" TargetMode="External"/><Relationship Id="rId4" Type="http://schemas.openxmlformats.org/officeDocument/2006/relationships/image" Target="file:////Users/shunnan/Desktop/cpex_forecasting/cpex-aw_forecasting/figs_final/GEOS_total_aot_day2.png" TargetMode="Externa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forecasting/cpex-aw_forecasting/figs_final/GEOS_highCloudFraction_day1.png" TargetMode="External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file:////Users/shunnan/Desktop/cpex_forecasting/cpex-aw_forecasting/figs_final/GEOS_midCloudFraction_day2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forecasting/cpex-aw_forecasting/figs_final/GEOS_midCloudFraction_day1.png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file:////Users/shunnan/Desktop/cpex_forecasting/cpex-aw_forecasting/figs_final/GEOS_lowCloudFraction_day2.png" TargetMode="External"/><Relationship Id="rId4" Type="http://schemas.openxmlformats.org/officeDocument/2006/relationships/image" Target="file:////Users/shunnan/Desktop/cpex_forecasting/cpex-aw_forecasting/figs_final/GEOS_lowCloudFraction_day1.png" TargetMode="External"/><Relationship Id="rId9" Type="http://schemas.openxmlformats.org/officeDocument/2006/relationships/image" Target="../media/image35.png"/><Relationship Id="rId14" Type="http://schemas.openxmlformats.org/officeDocument/2006/relationships/image" Target="file:////Users/shunnan/Desktop/cpex_forecasting/cpex-aw_forecasting/figs_final/GEOS_highCloudFraction_day2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ICAP_aerosol_ensemble_120.p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forecasting/cpex-aw_forecasting/figs_final/ICAP_aerosol_ensemble_96.png" TargetMode="Externa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GEOS_700mb_outlook_movie.gif" TargetMode="Externa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/Users/shunnan/Desktop/cpex_forecasting/cpex-aw_forecasting/figs_final/NHC_surface_analysis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1_movie.gif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1_movie.gif" TargetMode="External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1_movie.gif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surfaceWind_650mbRH_day2_movie.gif" TargetMode="Externa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clouds_boundaryLayer_day2_movie.gif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uwincm_joint_precip_day2_movie.gif" TargetMode="External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shunnan/Desktop/cpex_forecasting/cpex-aw_forecasting/figs_final/MIMIC-TPW_latest.pn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/Users/shunnan/Desktop/cpex_forecasting/cpex-aw_forecasting/figs_final/AEW_Brammer.jpg" TargetMode="External"/><Relationship Id="rId5" Type="http://schemas.openxmlformats.org/officeDocument/2006/relationships/image" Target="../media/image4.jpeg"/><Relationship Id="rId10" Type="http://schemas.openxmlformats.org/officeDocument/2006/relationships/image" Target="file:////Users/shunnan/Desktop/cpex_forecasting/cpex-aw_forecasting/figs_final/uwincm_clouds_current.jpg" TargetMode="External"/><Relationship Id="rId4" Type="http://schemas.openxmlformats.org/officeDocument/2006/relationships/image" Target="file:////Users/shunnan/Desktop/cpex_forecasting/cpex-aw_forecasting/figs_final/Goes16_Meteosat11_IRC.png" TargetMode="Externa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GEOS_dust_aot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forecasting/cpex-aw_forecasting/figs_final/SAL_dryAir_split.jpg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NHC_5day_outlook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forecasting/cpex-aw_forecasting/figs_final/NHC_2day_outlook.png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ECMWF_mslp_wind_day1.gif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ECMWF_midRH_day1.gif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ECMWF_mslp_pwat_day1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hunnan/Desktop/cpex_forecasting/cpex-aw_forecasting/figs_final/ECMWF_mslp_pcpn_day1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/Users/shunnan/Desktop/cpex_forecasting/cpex-aw_forecasting/figs_final/ICON_mslp_pcpn_day1.gif" TargetMode="Externa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28">
            <a:extLst>
              <a:ext uri="{FF2B5EF4-FFF2-40B4-BE49-F238E27FC236}">
                <a16:creationId xmlns:a16="http://schemas.microsoft.com/office/drawing/2014/main" id="{00C31B41-00DB-8741-9B69-B39A183D55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27, 2021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DAD256A-797B-7649-9A61-44F002351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ITCZ continues weakening. Dust arrives St. Croix. SAL continues moving westward.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B55D2A8-A42C-F440-A0DC-4CD8EC9E2F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Dust leaves St. Croix. AEW propagate westward. Dry and dusty air rolls into the west of AEW.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F2F4C35-0273-3C46-80CC-1F0EF0085B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AEW continues propagating westward. Dry air intrudes deeper into the moist area.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8DC252C-EE71-9C4C-98D4-FD86EC9A5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New AEW propagates offshore from West Africa. African easterly jet is ahead of the inversed trough.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9DDC40CB-EED4-1C4D-BC76-99064DBF38EE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Shun-Nan W., Chu-Chun H., </a:t>
            </a:r>
            <a:r>
              <a:rPr lang="en-US" dirty="0" err="1"/>
              <a:t>Sadiksha</a:t>
            </a:r>
            <a:r>
              <a:rPr lang="en-US" dirty="0"/>
              <a:t> R.</a:t>
            </a:r>
          </a:p>
        </p:txBody>
      </p:sp>
    </p:spTree>
    <p:extLst>
      <p:ext uri="{BB962C8B-B14F-4D97-AF65-F5344CB8AC3E}">
        <p14:creationId xmlns:p14="http://schemas.microsoft.com/office/powerpoint/2010/main" val="178952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3703538" y="1029484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FF4CF-D131-ABA5-2F9A-3C8F58218DC4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2841752" y="1345534"/>
            <a:ext cx="650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3703538" y="814250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Mid-level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F2EB1-4FD6-5BB0-20D7-FC151A3403EE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2844800" y="1130300"/>
            <a:ext cx="650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5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3921252" y="814250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E0C91-E2EB-4447-AC59-08D958A86D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71ADD7-6FAD-A54A-B907-2BADF5A94461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3DB78-26C0-1647-901C-60C08BB4A9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045A6-3CEE-8D4D-B759-3599819880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7D312-01AE-4D96-B841-22076235156A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2844800" y="1130300"/>
            <a:ext cx="650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8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ECMWF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ICON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8570A-11AB-2B3A-4649-3B4573201B1B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278058" y="1528289"/>
            <a:ext cx="5376596" cy="3801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7A8116-9068-25A3-F87F-1497B2EE39B0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>
          <a:xfrm>
            <a:off x="6178116" y="1455712"/>
            <a:ext cx="5376596" cy="38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7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Current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454CED6-5A4C-E94E-BBA2-31469424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952" y="15688"/>
            <a:ext cx="6096000" cy="640080"/>
          </a:xfrm>
        </p:spPr>
        <p:txBody>
          <a:bodyPr/>
          <a:lstStyle/>
          <a:p>
            <a:r>
              <a:rPr lang="en-US" dirty="0"/>
              <a:t>(July 27, 2021)</a:t>
            </a:r>
          </a:p>
        </p:txBody>
      </p:sp>
    </p:spTree>
    <p:extLst>
      <p:ext uri="{BB962C8B-B14F-4D97-AF65-F5344CB8AC3E}">
        <p14:creationId xmlns:p14="http://schemas.microsoft.com/office/powerpoint/2010/main" val="77077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952" y="15688"/>
            <a:ext cx="6096000" cy="640080"/>
          </a:xfrm>
        </p:spPr>
        <p:txBody>
          <a:bodyPr/>
          <a:lstStyle/>
          <a:p>
            <a:r>
              <a:rPr lang="en-US" dirty="0"/>
              <a:t>(July 28, 2021)</a:t>
            </a:r>
          </a:p>
        </p:txBody>
      </p:sp>
    </p:spTree>
    <p:extLst>
      <p:ext uri="{BB962C8B-B14F-4D97-AF65-F5344CB8AC3E}">
        <p14:creationId xmlns:p14="http://schemas.microsoft.com/office/powerpoint/2010/main" val="308293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265" y="711989"/>
            <a:ext cx="4900890" cy="2855459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64240" y="711989"/>
            <a:ext cx="4900890" cy="2855459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Dust and Aerosols - Day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77556" y="709964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A9F699-302D-244B-8007-ADC062D8FBFC}"/>
              </a:ext>
            </a:extLst>
          </p:cNvPr>
          <p:cNvSpPr/>
          <p:nvPr/>
        </p:nvSpPr>
        <p:spPr>
          <a:xfrm>
            <a:off x="5164241" y="709964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15°N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C67AFC-D1AC-B64D-95B7-DD4043BA4937}"/>
              </a:ext>
            </a:extLst>
          </p:cNvPr>
          <p:cNvSpPr/>
          <p:nvPr/>
        </p:nvSpPr>
        <p:spPr>
          <a:xfrm>
            <a:off x="5164240" y="3604445"/>
            <a:ext cx="4900890" cy="2855459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409CD-324B-E04F-BE54-117FFB9D3699}"/>
              </a:ext>
            </a:extLst>
          </p:cNvPr>
          <p:cNvSpPr/>
          <p:nvPr/>
        </p:nvSpPr>
        <p:spPr>
          <a:xfrm>
            <a:off x="5164241" y="3602420"/>
            <a:ext cx="490089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cross-section at 20°W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9A021-7DA4-6D45-BE36-576C6A6D763E}"/>
              </a:ext>
            </a:extLst>
          </p:cNvPr>
          <p:cNvSpPr/>
          <p:nvPr/>
        </p:nvSpPr>
        <p:spPr>
          <a:xfrm>
            <a:off x="186265" y="3606470"/>
            <a:ext cx="4900890" cy="2855459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5B01-4CD2-1341-845F-789718BAADFE}"/>
              </a:ext>
            </a:extLst>
          </p:cNvPr>
          <p:cNvSpPr/>
          <p:nvPr/>
        </p:nvSpPr>
        <p:spPr>
          <a:xfrm>
            <a:off x="177556" y="3604445"/>
            <a:ext cx="49095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AOT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952" y="15688"/>
            <a:ext cx="6096000" cy="640080"/>
          </a:xfrm>
        </p:spPr>
        <p:txBody>
          <a:bodyPr/>
          <a:lstStyle/>
          <a:p>
            <a:r>
              <a:rPr lang="en-US" dirty="0"/>
              <a:t>(July 29, 2021)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2CF5B9-0C5D-B547-BFB5-62BCB5DA14B0}"/>
              </a:ext>
            </a:extLst>
          </p:cNvPr>
          <p:cNvSpPr/>
          <p:nvPr/>
        </p:nvSpPr>
        <p:spPr>
          <a:xfrm>
            <a:off x="2427515" y="4931199"/>
            <a:ext cx="886750" cy="762034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7D1A6-E28D-3641-AE5B-0ED9DDF37538}"/>
              </a:ext>
            </a:extLst>
          </p:cNvPr>
          <p:cNvSpPr txBox="1"/>
          <p:nvPr/>
        </p:nvSpPr>
        <p:spPr>
          <a:xfrm>
            <a:off x="2060885" y="4708456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AEW</a:t>
            </a:r>
          </a:p>
        </p:txBody>
      </p:sp>
    </p:spTree>
    <p:extLst>
      <p:ext uri="{BB962C8B-B14F-4D97-AF65-F5344CB8AC3E}">
        <p14:creationId xmlns:p14="http://schemas.microsoft.com/office/powerpoint/2010/main" val="401508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186265" y="989781"/>
            <a:ext cx="3931920" cy="254049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2CE03-8AC0-2446-A32C-DFFDEFC3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Fraction – days 1 &amp;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7613A-755E-D246-B304-C013FBF29FDD}"/>
              </a:ext>
            </a:extLst>
          </p:cNvPr>
          <p:cNvSpPr/>
          <p:nvPr/>
        </p:nvSpPr>
        <p:spPr>
          <a:xfrm>
            <a:off x="189131" y="987757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BBA6400-CB37-8E48-8DFC-B9CD2FE68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690E18-17E5-0B44-8001-85A99C8B80B2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240DA9-651B-9E4B-B47B-120DAF51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18F28-569F-D54C-8D9D-BBF799083A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DA44F90-C3A1-4C4B-8175-21149F00F5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952" y="15688"/>
            <a:ext cx="6096000" cy="640080"/>
          </a:xfrm>
        </p:spPr>
        <p:txBody>
          <a:bodyPr/>
          <a:lstStyle/>
          <a:p>
            <a:r>
              <a:rPr lang="en-US" dirty="0"/>
              <a:t>(July 28 &amp; 29, 2021)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87788-D6BE-9348-ABE3-A44658DB7350}"/>
              </a:ext>
            </a:extLst>
          </p:cNvPr>
          <p:cNvSpPr>
            <a:spLocks/>
          </p:cNvSpPr>
          <p:nvPr/>
        </p:nvSpPr>
        <p:spPr>
          <a:xfrm>
            <a:off x="4177122" y="987216"/>
            <a:ext cx="3931920" cy="2542032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26C70-82AC-C642-976D-D4775D1EAF50}"/>
              </a:ext>
            </a:extLst>
          </p:cNvPr>
          <p:cNvSpPr/>
          <p:nvPr/>
        </p:nvSpPr>
        <p:spPr>
          <a:xfrm>
            <a:off x="4179988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362B8-29A4-5744-849C-859EDF51FBED}"/>
              </a:ext>
            </a:extLst>
          </p:cNvPr>
          <p:cNvSpPr>
            <a:spLocks/>
          </p:cNvSpPr>
          <p:nvPr/>
        </p:nvSpPr>
        <p:spPr>
          <a:xfrm>
            <a:off x="8173711" y="987216"/>
            <a:ext cx="3931920" cy="2542032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05102-1B79-0E4D-BC70-62274A55B535}"/>
              </a:ext>
            </a:extLst>
          </p:cNvPr>
          <p:cNvSpPr/>
          <p:nvPr/>
        </p:nvSpPr>
        <p:spPr>
          <a:xfrm>
            <a:off x="8176577" y="985192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49A55-8080-F64E-A8E4-4FF5622E7333}"/>
              </a:ext>
            </a:extLst>
          </p:cNvPr>
          <p:cNvSpPr>
            <a:spLocks noChangeAspect="1"/>
          </p:cNvSpPr>
          <p:nvPr/>
        </p:nvSpPr>
        <p:spPr>
          <a:xfrm>
            <a:off x="183399" y="3865285"/>
            <a:ext cx="3931920" cy="254049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3370F-4355-3248-A2E0-BBF0C6A248D5}"/>
              </a:ext>
            </a:extLst>
          </p:cNvPr>
          <p:cNvSpPr/>
          <p:nvPr/>
        </p:nvSpPr>
        <p:spPr>
          <a:xfrm>
            <a:off x="186265" y="3863261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Low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3E21-671B-664E-AB5D-E08099A771F7}"/>
              </a:ext>
            </a:extLst>
          </p:cNvPr>
          <p:cNvSpPr>
            <a:spLocks/>
          </p:cNvSpPr>
          <p:nvPr/>
        </p:nvSpPr>
        <p:spPr>
          <a:xfrm>
            <a:off x="4174256" y="3862720"/>
            <a:ext cx="3931920" cy="2542032"/>
          </a:xfrm>
          <a:prstGeom prst="rect">
            <a:avLst/>
          </a:prstGeom>
          <a:blipFill>
            <a:blip r:embed="rId11" r:link="rId12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A825-0276-3247-B802-A1590E1BB352}"/>
              </a:ext>
            </a:extLst>
          </p:cNvPr>
          <p:cNvSpPr/>
          <p:nvPr/>
        </p:nvSpPr>
        <p:spPr>
          <a:xfrm>
            <a:off x="4177122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Middle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50EAD-3D65-C245-A666-D645755340FB}"/>
              </a:ext>
            </a:extLst>
          </p:cNvPr>
          <p:cNvSpPr>
            <a:spLocks/>
          </p:cNvSpPr>
          <p:nvPr/>
        </p:nvSpPr>
        <p:spPr>
          <a:xfrm>
            <a:off x="8170845" y="3862720"/>
            <a:ext cx="3931920" cy="2542032"/>
          </a:xfrm>
          <a:prstGeom prst="rect">
            <a:avLst/>
          </a:prstGeom>
          <a:blipFill>
            <a:blip r:embed="rId13" r:link="rId1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1519D-0084-AC44-91F3-4D4140710790}"/>
              </a:ext>
            </a:extLst>
          </p:cNvPr>
          <p:cNvSpPr/>
          <p:nvPr/>
        </p:nvSpPr>
        <p:spPr>
          <a:xfrm>
            <a:off x="8173711" y="3860696"/>
            <a:ext cx="3931920" cy="27432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High cloud fraction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1324C-629C-E34E-A2FD-5081A601FBF0}"/>
              </a:ext>
            </a:extLst>
          </p:cNvPr>
          <p:cNvSpPr/>
          <p:nvPr/>
        </p:nvSpPr>
        <p:spPr>
          <a:xfrm>
            <a:off x="0" y="652210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1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24702-72E2-A749-AF1E-E484DAE5F5D3}"/>
              </a:ext>
            </a:extLst>
          </p:cNvPr>
          <p:cNvSpPr/>
          <p:nvPr/>
        </p:nvSpPr>
        <p:spPr>
          <a:xfrm>
            <a:off x="-3048" y="3535935"/>
            <a:ext cx="12188952" cy="316050"/>
          </a:xfrm>
          <a:prstGeom prst="rect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Day 2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85E2-AD7A-D14F-9FBD-647B3E870C87}"/>
              </a:ext>
            </a:extLst>
          </p:cNvPr>
          <p:cNvSpPr txBox="1"/>
          <p:nvPr/>
        </p:nvSpPr>
        <p:spPr>
          <a:xfrm>
            <a:off x="2621872" y="606608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700 mb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200F89-42EF-5547-A0F8-1C32826DA485}"/>
              </a:ext>
            </a:extLst>
          </p:cNvPr>
          <p:cNvSpPr txBox="1"/>
          <p:nvPr/>
        </p:nvSpPr>
        <p:spPr>
          <a:xfrm>
            <a:off x="10678885" y="62734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400 mb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35CFC1-66E1-2847-8EBF-700319CFF5D8}"/>
              </a:ext>
            </a:extLst>
          </p:cNvPr>
          <p:cNvSpPr txBox="1"/>
          <p:nvPr/>
        </p:nvSpPr>
        <p:spPr>
          <a:xfrm>
            <a:off x="6684193" y="635484"/>
            <a:ext cx="143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400 - 700 mb</a:t>
            </a:r>
          </a:p>
        </p:txBody>
      </p:sp>
    </p:spTree>
    <p:extLst>
      <p:ext uri="{BB962C8B-B14F-4D97-AF65-F5344CB8AC3E}">
        <p14:creationId xmlns:p14="http://schemas.microsoft.com/office/powerpoint/2010/main" val="4022287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44107" y="862885"/>
            <a:ext cx="5795304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582" y="862885"/>
            <a:ext cx="5795304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089DFA-FCA5-DA46-A940-ACE19646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Dust and Aerosols Outlook – Days 3 &amp; 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674B9D-590D-6544-BAA1-C67EBD7E7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 &amp; 31, 2021)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F4A41-28B1-8649-8366-55D2A8D34AD3}"/>
              </a:ext>
            </a:extLst>
          </p:cNvPr>
          <p:cNvSpPr/>
          <p:nvPr/>
        </p:nvSpPr>
        <p:spPr>
          <a:xfrm>
            <a:off x="213582" y="862885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3)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C6B38-A33E-4340-BFED-BE10FD27E922}"/>
              </a:ext>
            </a:extLst>
          </p:cNvPr>
          <p:cNvSpPr/>
          <p:nvPr/>
        </p:nvSpPr>
        <p:spPr>
          <a:xfrm>
            <a:off x="6244107" y="856193"/>
            <a:ext cx="579530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Ensemble mean total AOT (day 5)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2D8236-3ACD-C542-A874-1223F60CB3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E7728A-5FC2-0E45-9D00-7556F7CDA38E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F2951A-F5AF-6049-B84B-6FC75B9390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5E3E27-0B66-3A49-8E87-B9DF6A04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0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2287" y="991673"/>
            <a:ext cx="8087932" cy="511291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DD158A-EFD5-BF44-AF07-9CE4D2DD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Outlook – Days 3-5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2BBA32-FE8E-0C4A-8D4F-FD262CC51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30- Aug. 1, 2021)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7DE71-6821-1044-A5F4-B31EB62FBE96}"/>
              </a:ext>
            </a:extLst>
          </p:cNvPr>
          <p:cNvSpPr/>
          <p:nvPr/>
        </p:nvSpPr>
        <p:spPr>
          <a:xfrm>
            <a:off x="2202287" y="991673"/>
            <a:ext cx="808793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700mb Winds and Geopotential Height - GEOS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4F5E7D-3D18-914B-910D-36D40BC24A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A03474-C124-5741-85DA-4CD9566D6EFC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ED259-4DA0-E845-94CA-4609F29113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B6151C-7F8F-2846-8539-99ACA78C27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07CBAE-82FD-D24A-8D3B-037E1A66D63E}"/>
              </a:ext>
            </a:extLst>
          </p:cNvPr>
          <p:cNvCxnSpPr>
            <a:cxnSpLocks/>
          </p:cNvCxnSpPr>
          <p:nvPr/>
        </p:nvCxnSpPr>
        <p:spPr>
          <a:xfrm flipH="1" flipV="1">
            <a:off x="5948390" y="3831774"/>
            <a:ext cx="297863" cy="4898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7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B531FAF-C4CA-4548-8C7C-E2ED000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Synoptic View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980C45-5F87-0E4A-BDFB-FF84065604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47CFD0-028D-4D45-A7CA-22F75F6CB12F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414360-F148-9D49-BE3A-F2C6532DA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66CB875-F428-7247-86A8-0D07895AE2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43978" y="1484256"/>
            <a:ext cx="7695079" cy="4452906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0845B-1F6A-0E47-A5F8-76CB6555B11C}"/>
              </a:ext>
            </a:extLst>
          </p:cNvPr>
          <p:cNvSpPr/>
          <p:nvPr/>
        </p:nvSpPr>
        <p:spPr>
          <a:xfrm>
            <a:off x="2252943" y="1164555"/>
            <a:ext cx="7686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NHC Surface Analysis</a:t>
            </a:r>
          </a:p>
        </p:txBody>
      </p:sp>
    </p:spTree>
    <p:extLst>
      <p:ext uri="{BB962C8B-B14F-4D97-AF65-F5344CB8AC3E}">
        <p14:creationId xmlns:p14="http://schemas.microsoft.com/office/powerpoint/2010/main" val="1190385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42CFF8-6C7F-5641-9572-EFBD066326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ITCZ continues weakening. Dust arrives St. Croix. SAL continues moving westward.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D29738-3AFF-A544-840C-1519DBA172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Dust leaves St. Croix. AEW propagate westward. Dry and dusty air rolls into the west of AEW.</a:t>
            </a: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4AF0CD-FA33-AF4B-AACF-805F6E5A8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AEW continues propagating westward. Dry air intrudes deeper into the moist area.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75ED4AD-8DEF-1140-8AEB-D838D281A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New AEW propagates offshore from West Africa. African easterly jet is ahead of the inversed trough.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015EDB-79FC-9048-A5F2-D1131F9E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9CE54F46-D0B6-E64C-81C4-D0223644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C942-8E37-B44F-BE0D-857F12506328}" type="datetime1">
              <a:rPr lang="en-US" smtClean="0"/>
              <a:t>7/13/22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E87C966B-CD46-AF4D-9F87-E2DB8551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CPEX-AW Forecast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3D58E8D-D7C2-4044-9257-DFCF511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4000-3659-2040-8266-669F0C6663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02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./figs_final/uwincm_joint_surfaceWind_650mbRH_day1_movie.gif"/>
          <p:cNvSpPr/>
          <p:nvPr/>
        </p:nvSpPr>
        <p:spPr>
          <a:xfrm>
            <a:off x="372445" y="1306413"/>
            <a:ext cx="11438145" cy="3424614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520543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3A2E09-8E35-3B40-BB8B-022425285CC4}"/>
              </a:ext>
            </a:extLst>
          </p:cNvPr>
          <p:cNvSpPr/>
          <p:nvPr/>
        </p:nvSpPr>
        <p:spPr>
          <a:xfrm>
            <a:off x="8926286" y="3178629"/>
            <a:ext cx="1350699" cy="105626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25A610-2252-994F-B5CA-857B50AFAFB9}"/>
              </a:ext>
            </a:extLst>
          </p:cNvPr>
          <p:cNvSpPr txBox="1"/>
          <p:nvPr/>
        </p:nvSpPr>
        <p:spPr>
          <a:xfrm>
            <a:off x="8803495" y="2808661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59B7B-69C7-7C46-BE83-02D1F8CD2D90}"/>
              </a:ext>
            </a:extLst>
          </p:cNvPr>
          <p:cNvSpPr txBox="1"/>
          <p:nvPr/>
        </p:nvSpPr>
        <p:spPr>
          <a:xfrm>
            <a:off x="3560588" y="5197006"/>
            <a:ext cx="506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Dry air intrudes into the west of AEW.</a:t>
            </a:r>
          </a:p>
        </p:txBody>
      </p:sp>
    </p:spTree>
    <p:extLst>
      <p:ext uri="{BB962C8B-B14F-4D97-AF65-F5344CB8AC3E}">
        <p14:creationId xmlns:p14="http://schemas.microsoft.com/office/powerpoint/2010/main" val="262747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./figs_final/uwincm_joint_clouds_boundaryLayer_day1_movie.gif"/>
          <p:cNvSpPr/>
          <p:nvPr/>
        </p:nvSpPr>
        <p:spPr>
          <a:xfrm>
            <a:off x="372445" y="1306412"/>
            <a:ext cx="11438145" cy="3186075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760029" y="989727"/>
            <a:ext cx="4430485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E0C91-E2EB-4447-AC59-08D958A86D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71ADD7-6FAD-A54A-B907-2BADF5A94461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3DB78-26C0-1647-901C-60C08BB4A9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045A6-3CEE-8D4D-B759-3599819880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165790-6C36-1A4E-AAB2-965578E0D1EE}"/>
              </a:ext>
            </a:extLst>
          </p:cNvPr>
          <p:cNvSpPr/>
          <p:nvPr/>
        </p:nvSpPr>
        <p:spPr>
          <a:xfrm>
            <a:off x="2873830" y="2529714"/>
            <a:ext cx="1318042" cy="1007544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B1C45-B305-AD47-9B62-B127B80226DA}"/>
              </a:ext>
            </a:extLst>
          </p:cNvPr>
          <p:cNvSpPr txBox="1"/>
          <p:nvPr/>
        </p:nvSpPr>
        <p:spPr>
          <a:xfrm>
            <a:off x="3853544" y="2220685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B8952-9717-2645-B5D3-8730A1D2A3C5}"/>
              </a:ext>
            </a:extLst>
          </p:cNvPr>
          <p:cNvSpPr txBox="1"/>
          <p:nvPr/>
        </p:nvSpPr>
        <p:spPr>
          <a:xfrm>
            <a:off x="2340428" y="4958465"/>
            <a:ext cx="6651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AEW propagates westward, but no significant weather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Aeolus  overpass occurs around 50W (7/28 0500 AST)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5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./figs_final/uwincm_joint_precip_day1_movie.gif"/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38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./figs_final/uwincm_joint_surfaceWind_650mbRH_day2_movie.gif"/>
          <p:cNvSpPr/>
          <p:nvPr/>
        </p:nvSpPr>
        <p:spPr>
          <a:xfrm>
            <a:off x="372445" y="1306412"/>
            <a:ext cx="11438145" cy="3429000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520543" y="989727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650mb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B784EA-3985-194D-A9CA-549FE563408C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F5BB75-48E3-3A4D-8A2B-F72932BDB4D9}"/>
              </a:ext>
            </a:extLst>
          </p:cNvPr>
          <p:cNvSpPr/>
          <p:nvPr/>
        </p:nvSpPr>
        <p:spPr>
          <a:xfrm>
            <a:off x="8719458" y="2858015"/>
            <a:ext cx="1318042" cy="1007544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F6E99-73CE-2549-8252-6F60C99290C6}"/>
              </a:ext>
            </a:extLst>
          </p:cNvPr>
          <p:cNvSpPr txBox="1"/>
          <p:nvPr/>
        </p:nvSpPr>
        <p:spPr>
          <a:xfrm>
            <a:off x="9699172" y="2548986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DB1A2-9E63-0745-AA11-57A0DE0F5475}"/>
              </a:ext>
            </a:extLst>
          </p:cNvPr>
          <p:cNvSpPr txBox="1"/>
          <p:nvPr/>
        </p:nvSpPr>
        <p:spPr>
          <a:xfrm>
            <a:off x="2928257" y="5257800"/>
            <a:ext cx="579120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Dry air rolls in deeper into the moist area.</a:t>
            </a:r>
          </a:p>
        </p:txBody>
      </p:sp>
    </p:spTree>
    <p:extLst>
      <p:ext uri="{BB962C8B-B14F-4D97-AF65-F5344CB8AC3E}">
        <p14:creationId xmlns:p14="http://schemas.microsoft.com/office/powerpoint/2010/main" val="141827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./figs_final/uwincm_joint_clouds_boundaryLayer_day2_movie.gif"/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760029" y="989727"/>
            <a:ext cx="4430485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PBL Height and Temperature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E0C91-E2EB-4447-AC59-08D958A86D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A57539-7BA3-4D4B-BB20-D4DC6C51AD23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3DB78-26C0-1647-901C-60C08BB4A9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045A6-3CEE-8D4D-B759-3599819880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F39A7E-B2D8-E540-80DB-059C53888D0A}"/>
              </a:ext>
            </a:extLst>
          </p:cNvPr>
          <p:cNvSpPr/>
          <p:nvPr/>
        </p:nvSpPr>
        <p:spPr>
          <a:xfrm>
            <a:off x="2307336" y="2453330"/>
            <a:ext cx="1318042" cy="1007544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24E6AE-767A-1D41-998F-365ABD51CEFD}"/>
              </a:ext>
            </a:extLst>
          </p:cNvPr>
          <p:cNvSpPr txBox="1"/>
          <p:nvPr/>
        </p:nvSpPr>
        <p:spPr>
          <a:xfrm>
            <a:off x="3037114" y="2122969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51FF8-5614-914E-8B7C-96BCFCA0758E}"/>
              </a:ext>
            </a:extLst>
          </p:cNvPr>
          <p:cNvSpPr txBox="1"/>
          <p:nvPr/>
        </p:nvSpPr>
        <p:spPr>
          <a:xfrm>
            <a:off x="2966357" y="4923109"/>
            <a:ext cx="64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AEW continues weakening; no sign of strong convective activity.</a:t>
            </a:r>
          </a:p>
        </p:txBody>
      </p:sp>
    </p:spTree>
    <p:extLst>
      <p:ext uri="{BB962C8B-B14F-4D97-AF65-F5344CB8AC3E}">
        <p14:creationId xmlns:p14="http://schemas.microsoft.com/office/powerpoint/2010/main" val="3269625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./figs_final/uwincm_joint_precip_day2_movie.gif"/>
          <p:cNvSpPr/>
          <p:nvPr/>
        </p:nvSpPr>
        <p:spPr>
          <a:xfrm>
            <a:off x="372445" y="1306412"/>
            <a:ext cx="11438145" cy="3182112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UWIN-CM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MSLP, Rain – U. of Utah WRF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29,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225977-85E2-5546-9AAE-C79AD8436B38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0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10647" y="3503054"/>
            <a:ext cx="5648271" cy="2591868"/>
          </a:xfrm>
          <a:prstGeom prst="rect">
            <a:avLst/>
          </a:prstGeom>
          <a:blipFill>
            <a:blip r:embed="rId3" r:link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10647" y="705124"/>
            <a:ext cx="5648273" cy="2591868"/>
          </a:xfrm>
          <a:prstGeom prst="rect">
            <a:avLst/>
          </a:prstGeom>
          <a:blipFill>
            <a:blip r:embed="rId5" r:link="rId6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32C146-E92C-4945-A19E-B4D47BD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ITCZ and AEW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C7C4FDC-F8F8-4941-ACBA-EEE8B8F90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C3E16-CDC7-434F-9793-BC80755FF6F9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09BC34C-67CB-A348-A176-C00BF9D994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B26B00-20D2-6A4F-BD36-B525E93C93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87" y="718355"/>
            <a:ext cx="5596348" cy="2578637"/>
          </a:xfrm>
          <a:prstGeom prst="rect">
            <a:avLst/>
          </a:prstGeom>
          <a:blipFill>
            <a:blip r:embed="rId7" r:link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4A12E-6299-654A-BDC6-E0F5753623E9}"/>
              </a:ext>
            </a:extLst>
          </p:cNvPr>
          <p:cNvSpPr/>
          <p:nvPr/>
        </p:nvSpPr>
        <p:spPr>
          <a:xfrm>
            <a:off x="173387" y="71789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Total Precipitable Water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787F5-DC16-1640-85BE-A3E10CC4826A}"/>
              </a:ext>
            </a:extLst>
          </p:cNvPr>
          <p:cNvSpPr/>
          <p:nvPr/>
        </p:nvSpPr>
        <p:spPr>
          <a:xfrm>
            <a:off x="6310647" y="705124"/>
            <a:ext cx="5648272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IMERG Rain Rate, MSLP, Waves</a:t>
            </a:r>
          </a:p>
        </p:txBody>
      </p:sp>
      <p:sp>
        <p:nvSpPr>
          <p:cNvPr id="21" name="Rectangle 20" descr="./figs_final/uwincm_clouds_current.jpg"/>
          <p:cNvSpPr/>
          <p:nvPr/>
        </p:nvSpPr>
        <p:spPr>
          <a:xfrm>
            <a:off x="430060" y="3501038"/>
            <a:ext cx="5040870" cy="2591868"/>
          </a:xfrm>
          <a:prstGeom prst="rect">
            <a:avLst/>
          </a:prstGeom>
          <a:blipFill>
            <a:blip r:embed="rId9" r:link="rId10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1714D6-8248-3744-8AFE-F054A0288B78}"/>
              </a:ext>
            </a:extLst>
          </p:cNvPr>
          <p:cNvSpPr/>
          <p:nvPr/>
        </p:nvSpPr>
        <p:spPr>
          <a:xfrm>
            <a:off x="430060" y="3483581"/>
            <a:ext cx="504087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 OLR, TPW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BF181-15E5-B544-ACF9-0B962317C42B}"/>
              </a:ext>
            </a:extLst>
          </p:cNvPr>
          <p:cNvSpPr/>
          <p:nvPr/>
        </p:nvSpPr>
        <p:spPr>
          <a:xfrm>
            <a:off x="6310647" y="3501038"/>
            <a:ext cx="5451293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GOES-16 / Meteosat-11 IR</a:t>
            </a:r>
          </a:p>
        </p:txBody>
      </p:sp>
    </p:spTree>
    <p:extLst>
      <p:ext uri="{BB962C8B-B14F-4D97-AF65-F5344CB8AC3E}">
        <p14:creationId xmlns:p14="http://schemas.microsoft.com/office/powerpoint/2010/main" val="20858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Conditions – Dust and Aerosols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SAL </a:t>
            </a:r>
            <a:r>
              <a:rPr lang="en-US" sz="2000" dirty="0">
                <a:solidFill>
                  <a:srgbClr val="002060"/>
                </a:solidFill>
              </a:rPr>
              <a:t>(split window)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Dust Aerosol Optical Thickness - GEOS</a:t>
            </a:r>
          </a:p>
        </p:txBody>
      </p:sp>
    </p:spTree>
    <p:extLst>
      <p:ext uri="{BB962C8B-B14F-4D97-AF65-F5344CB8AC3E}">
        <p14:creationId xmlns:p14="http://schemas.microsoft.com/office/powerpoint/2010/main" val="183514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11383" y="1146110"/>
            <a:ext cx="5709140" cy="3734873"/>
          </a:xfrm>
          <a:prstGeom prst="rect">
            <a:avLst/>
          </a:prstGeom>
          <a:blipFill>
            <a:blip r:embed="rId2" r:link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AAA039-2048-3541-8974-FBCFC336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NHC Tropical Atlantic Outlook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008122C-1A68-714E-B154-78B981E9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19E95-AD47-8E46-85C4-896BB0DE78B5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55CFADF-BCD5-024C-9CA4-5BC8CA31FD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18428-76AF-9140-A368-7F49DEFA24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94" y="1152007"/>
            <a:ext cx="5709140" cy="3734873"/>
          </a:xfrm>
          <a:prstGeom prst="rect">
            <a:avLst/>
          </a:prstGeom>
          <a:blipFill>
            <a:blip r:embed="rId4" r:link="rId5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F9200-9A4A-6A4E-AB6A-4D3778AE5A65}"/>
              </a:ext>
            </a:extLst>
          </p:cNvPr>
          <p:cNvSpPr/>
          <p:nvPr/>
        </p:nvSpPr>
        <p:spPr>
          <a:xfrm>
            <a:off x="189194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2-day Outlook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C96DE-66AC-A745-A671-34DC4EA55AC2}"/>
              </a:ext>
            </a:extLst>
          </p:cNvPr>
          <p:cNvSpPr/>
          <p:nvPr/>
        </p:nvSpPr>
        <p:spPr>
          <a:xfrm>
            <a:off x="6111383" y="1146110"/>
            <a:ext cx="5709140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5-day Outlook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CF6C3B-A81D-CC4A-8053-98A37C442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2952" y="15688"/>
            <a:ext cx="6096000" cy="640080"/>
          </a:xfrm>
        </p:spPr>
        <p:txBody>
          <a:bodyPr/>
          <a:lstStyle/>
          <a:p>
            <a:r>
              <a:rPr lang="en-US" dirty="0"/>
              <a:t>(July 29 &amp; Aug. 1, 2021)</a:t>
            </a:r>
          </a:p>
        </p:txBody>
      </p:sp>
    </p:spTree>
    <p:extLst>
      <p:ext uri="{BB962C8B-B14F-4D97-AF65-F5344CB8AC3E}">
        <p14:creationId xmlns:p14="http://schemas.microsoft.com/office/powerpoint/2010/main" val="7570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3703538" y="1029484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BBEF2-929E-230B-30AA-CFE457CC369E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2715591" y="1345534"/>
            <a:ext cx="650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3703538" y="814250"/>
            <a:ext cx="4778828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Mid-level RH, Geopotential Height, Winds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B45763-87F2-4346-8B77-2EDE6B0515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2133C5-BA93-8343-B044-B301F98450DC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9D5C0F-A3C5-5A4D-8DF3-899436BB8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64A136-08B4-6042-91DE-E6985322F0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73837-BB9D-CFAC-596C-232D4B343A2E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2844800" y="1130300"/>
            <a:ext cx="650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3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3921252" y="814250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TPW, OLR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E0C91-E2EB-4447-AC59-08D958A86D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71ADD7-6FAD-A54A-B907-2BADF5A94461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3DB78-26C0-1647-901C-60C08BB4A9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045A6-3CEE-8D4D-B759-3599819880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66F9E-C96E-D543-66D7-2AA4B721EA7A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2844800" y="1130300"/>
            <a:ext cx="650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7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DEC20C-2351-D548-852D-B07CB83C8551}"/>
              </a:ext>
            </a:extLst>
          </p:cNvPr>
          <p:cNvSpPr/>
          <p:nvPr/>
        </p:nvSpPr>
        <p:spPr>
          <a:xfrm>
            <a:off x="794658" y="989727"/>
            <a:ext cx="4343399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ECMWF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C334-DFD5-A24C-B607-BA9141E1F1DF}"/>
              </a:ext>
            </a:extLst>
          </p:cNvPr>
          <p:cNvSpPr/>
          <p:nvPr/>
        </p:nvSpPr>
        <p:spPr>
          <a:xfrm>
            <a:off x="6585858" y="989727"/>
            <a:ext cx="4561114" cy="316050"/>
          </a:xfrm>
          <a:prstGeom prst="rect">
            <a:avLst/>
          </a:prstGeom>
          <a:solidFill>
            <a:srgbClr val="F8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10m Winds, Rain – ICON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7A3514-D90E-7845-944C-25893B4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day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29204-7BC4-F54F-B1A9-FB20FEE8E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(July 28, 2021)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E0468-F28D-4343-9644-05846E54B7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3AB7F-68F6-7647-A8DD-88FCCC6C39CA}" type="datetime1">
              <a:rPr lang="en-US" smtClean="0"/>
              <a:t>7/13/22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8BD18-8D14-F54E-8413-FC530C011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CPEX-AW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DAF30-B053-6249-B672-D015751237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8B058-3AB2-6D44-B5AD-66A469F46A7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A0E03E-5EC5-DB46-DB13-F2F6450687D6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rcRect/>
          <a:stretch>
            <a:fillRect/>
          </a:stretch>
        </p:blipFill>
        <p:spPr>
          <a:xfrm>
            <a:off x="152536" y="1639736"/>
            <a:ext cx="5884359" cy="4160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0D659E-3FA4-C376-84E2-D316EB716721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>
          <a:xfrm>
            <a:off x="6384947" y="1639736"/>
            <a:ext cx="5884359" cy="41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57156"/>
      </p:ext>
    </p:extLst>
  </p:cSld>
  <p:clrMapOvr>
    <a:masterClrMapping/>
  </p:clrMapOvr>
</p:sld>
</file>

<file path=ppt/theme/theme1.xml><?xml version="1.0" encoding="utf-8"?>
<a:theme xmlns:a="http://schemas.openxmlformats.org/drawingml/2006/main" name="CPEX-AW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EX-AW_template" id="{46741514-2F23-8240-BF13-B1CF1CD60C74}" vid="{C19B54BC-375B-114A-A4FD-37C013387C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CPEX-AW_template</Template>
  <TotalTime>3974</TotalTime>
  <Words>835</Words>
  <Application>Microsoft Macintosh PowerPoint</Application>
  <PresentationFormat>Widescreen</PresentationFormat>
  <Paragraphs>206</Paragraphs>
  <Slides>26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CPEX-AW_template</vt:lpstr>
      <vt:lpstr>PowerPoint Presentation</vt:lpstr>
      <vt:lpstr>Current Conditions – Synoptic View</vt:lpstr>
      <vt:lpstr>Current Conditions – ITCZ and AEW</vt:lpstr>
      <vt:lpstr>Current Conditions – Dust and Aerosols</vt:lpstr>
      <vt:lpstr>NHC Tropical Atlantic Outlook</vt:lpstr>
      <vt:lpstr>Forecast – day 1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  <vt:lpstr>Forecast – day 2</vt:lpstr>
      <vt:lpstr>Dust and Aerosols - Current</vt:lpstr>
      <vt:lpstr>Dust and Aerosols - Day 1</vt:lpstr>
      <vt:lpstr>Dust and Aerosols - Day 2</vt:lpstr>
      <vt:lpstr>Cloud Fraction – days 1 &amp; 2</vt:lpstr>
      <vt:lpstr>Dust and Aerosols Outlook – Days 3 &amp; 5</vt:lpstr>
      <vt:lpstr>Dynamical Outlook – Days 3-5</vt:lpstr>
      <vt:lpstr>Summary</vt:lpstr>
      <vt:lpstr>Forecast – day 1</vt:lpstr>
      <vt:lpstr>Forecast – day 1</vt:lpstr>
      <vt:lpstr>Forecast – day 1</vt:lpstr>
      <vt:lpstr>Forecast – day 2</vt:lpstr>
      <vt:lpstr>Forecast – day 2</vt:lpstr>
      <vt:lpstr>Forecast – day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Wu, Shun Nan</cp:lastModifiedBy>
  <cp:revision>184</cp:revision>
  <cp:lastPrinted>2020-08-07T17:12:11Z</cp:lastPrinted>
  <dcterms:created xsi:type="dcterms:W3CDTF">2020-07-07T03:56:24Z</dcterms:created>
  <dcterms:modified xsi:type="dcterms:W3CDTF">2022-07-13T16:12:31Z</dcterms:modified>
</cp:coreProperties>
</file>